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8"/>
  </p:notesMasterIdLst>
  <p:sldIdLst>
    <p:sldId id="256" r:id="rId2"/>
    <p:sldId id="268" r:id="rId3"/>
    <p:sldId id="265" r:id="rId4"/>
    <p:sldId id="257" r:id="rId5"/>
    <p:sldId id="258" r:id="rId6"/>
    <p:sldId id="259" r:id="rId7"/>
    <p:sldId id="272" r:id="rId8"/>
    <p:sldId id="260" r:id="rId9"/>
    <p:sldId id="269" r:id="rId10"/>
    <p:sldId id="261" r:id="rId11"/>
    <p:sldId id="262" r:id="rId12"/>
    <p:sldId id="270" r:id="rId13"/>
    <p:sldId id="271" r:id="rId14"/>
    <p:sldId id="263" r:id="rId15"/>
    <p:sldId id="264" r:id="rId16"/>
    <p:sldId id="266" r:id="rId17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Source Sans Pro" panose="020B0604020202020204" charset="0"/>
      <p:regular r:id="rId23"/>
      <p:bold r:id="rId24"/>
      <p:italic r:id="rId25"/>
      <p:boldItalic r:id="rId26"/>
    </p:embeddedFont>
    <p:embeddedFont>
      <p:font typeface="Proxima Nova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81" d="100"/>
          <a:sy n="81" d="100"/>
        </p:scale>
        <p:origin x="788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33.36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14,'38'0,"-2"0,-7 0,0 0,0 0,-1 0,-4 0,4 0,-10 0,10 0,-11 0,18 0,-19 0,18 0,-20 0,14 0,-10 4,4 0,0 1,-4-1,4-4,0 0,-4 0,5 0,-11 0,3 0,-7 0,4 0,-2 0,-3 3,7 1,-6 0,1 2,1-3,0 4,0-1,0-3,0 0,0-3,5-3,1-2,1-3,-1 0,1 3,-1-3,2 7,-7-5,5 5,-8-5,6 5,27-2,10 3,-11 2,2 2,-5 1,-1 3,28 10,-13 5,-6-5,-14-4,19 3,-16-5,18 5,-15-11,-1-1,-7-5,-5 0,-2-4,0-5,-4-4,4-2,-5-1,-1 4,1-2,0 2,-5 8,3-3,-2 6,0-3,2 4,-3 0,5 0,-5-3,4 2,-4-2,1 3,2-4,-2 4,3-4,1 4,-1 0,7 0,-5 0,4 0,-5 0,4 0,-3 0,5 0,-11 0,4 0,-4 0,0-4,0-4,-5 1,4-5,-3 8,2 1,3 3,-4 0,4 0,-3 0,-3 0,6 0,-3 0,0 0,1 0,-1 0,2 0,-1 0,1 0,-4 0,6 0,-4 0,1 0,1 0,-2 0,-1 0,3 0,-2 0,2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6:22.313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0 0,'44'0,"-9"0,-8 0,-9 0,4 0,1 0,-10 0,4 0,-10 0,3 0,0 0,1 0,2 0,-5 0,6 3,-6 1,2-1,1 0,-3-3,7 4,-8 0,3 2,-3 1,3 0,-2 0,2 0,-3 0,3-3,1-1,0-3,2 0,-6 0,7 3,-4-2,2 5,-3-5,1 2,1 0,0-2,-2 5,1-6,1 3,0-3,0 0,-1 0,0 0,2 0,-2 0,-1 0,3 0,-2 0,0 0,2 0,-3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6:24.759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0 1,'45'0,"-9"0,-8 0,-11 0,11 0,-10 0,4 0,6 0,-8 0,15 0,-18 0,11 0,-4 0,5 0,-10 0,7 0,-12 0,9 0,-11 0,3 0,-7 0,4 0,-2 3,2 1,-1 4,0-1,-4 0,4 0,-3 1,4 0,-5-2,3-2,0 0,1-4,2 2,-6-1,5 1,-2-2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6:27.890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1 1,'30'0,"0"0,-18 0,10 0,-8 0,12 0,-6 0,-1 0,2 0,-3 0,0 0,4 0,-5 0,-1 0,1 0,0 0,-5 0,4 0,-4 0,0 0,4 0,-8 3,7 1,-2 4,-1-3,0 1,-1-5,-3 6,6-3,-6-1,2 3,2-2,-4 0,5 2,-3-5,-2 4,5-1,-1 0,-1 3,0-6,0 1,-3-2,11 0,-10 0,9 4,-10-3,3 6,0-3,-4 3,6-3,-5 2,4-6,-2 7,-1-6,1 2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7:15.720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</inkml:brush>
  </inkml:definitions>
  <inkml:trace contextRef="#ctx0" brushRef="#br0">1 1,'34'0,"-7"0,-16 0,6 0,-7 0,6 0,-5 0,7 0,-5 0,9 3,-10 2,0 0,4-1,-4 0,4 0,-3 3,3 2,-4-2,0 1,4 0,-8-4,3 3,0-6,-2 2,5-3,-6 0,4 0,-1 0,-1 0,2 0,-3 0,1 0,2 0,-2 0,-1 0,3 0,-2 0,0 0,2 0,-1 0,-1 0,4 0,-6 0,4-3,-1-1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7:18.660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</inkml:brush>
  </inkml:definitions>
  <inkml:trace contextRef="#ctx0" brushRef="#br0">0 1,'30'0,"-1"0,-21 0,8 0,-9 0,4 0,0 0,-3 0,12 0,-11 0,10 0,-11 0,7 0,-2 0,-1 0,-1 3,-1 1,-2 3,4-3,-4-1,2 0,0-3,5 8,-3-8,8 8,-13-4,9 0,-8 2,4-4,-3 4,-1-6,5 4,-2-2,0-1,2 2,-6-3,6 0,-3 0,0 0,2 0,-4 0,4 0,-2 0,0 0,-1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7:20.946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</inkml:brush>
  </inkml:definitions>
  <inkml:trace contextRef="#ctx0" brushRef="#br0">1 1,'41'0,"-2"0,-3 0,-5 4,5-3,-7 12,-5-10,3 5,-3-8,-1 0,-1 0,-5 0,-5 0,0 0,-3 0,2 0,-1 0,2 0,-3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7:24.446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</inkml:brush>
  </inkml:definitions>
  <inkml:trace contextRef="#ctx0" brushRef="#br0">0 1,'56'0,"-5"0,-22 0,0 0,7 0,-6 0,3 0,-10 0,-3 0,-8 0,-1 0,-2 0,2 0,1 0,-2 0,1 0,-1 0,0 0,3 0,-6 0,6 0,-2 3,0-2,2 2,-6-3,6 0,-3 0,1 0,0 3,-1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39.56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85,'30'0,"19"0,-8 0,21 0,-14 0,10 0,-1 0,7 0,0 0,-6 0,-12 0,6 0,-1 0,-11 0,4 0,-9 0,-5 0,13 0,-13-3,6-7,-12 4,10-8,-9 13,6-11,-4 10,-9-9,0 4,-7 1,-7-3,12 8,-9-2,9 3,-6 3,-2 1,5 0,-3-1,2-3,0 3,-5-3,7 4,-4-4,0 0,3 3,-5-3,2 6,0-2,2 0,-1 2,0-4,-1 0,1 2,0-4,1 4,-4-4,4 0,-2 0,0 0,2 5,-5-4,6 5,-1-6,4 0,5 0,-3 0,17 0,-10 0,18 0,-13 0,13 0,-6 0,0 0,5 0,-17 3,10-2,-17 2,3-3,-8 0,0 0,20 0,15 0,8 0,6 0,-25 0,-1 0,-13 4,11 1,-8 5,10 0,-13-1,-5-1,-7 0,-4-4,3 2,-2-2,2 3,-1-3,-1 2,4-6,-2 4,2-4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42.65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42,'66'0,"-30"0,1 0,-1 0,2 0,19 0,3 0,-10 0,1 0,-4 0,2 0,-3 0,9 0,-1 0,10 0,1 0,-11 0,0 0,4 0,1 0,1 0,-3 0,-16 0,-1 0,11 0,-2 0,17 0,-25 0,0 0,-4 0,-1 0,0 0,-2 0,20 0,-2 0,-8 0,-7 0,-1 0,-7-4,0 2,-5-6,-2 4,-6-1,1-2,-5 3,4-1,-8 2,7 3,-7 0,3 0,1 0,-4 0,8 0,-4 0,5 0,-1 0,7 0,0 0,13 0,-5 0,11 0,-5 0,0 0,-2 0,-6 5,0 0,1 0,-7 3,-1-7,-5 3,-5-4,0 0,-2 0,-3 3,0 9,-24-6,4 5,-16-11,12 0,-5 0,4-4,-4 0,0-1,8 1,-7 1,8 1,1-1,1 0,1 2,0-2,-3 3,4 0,-6 0,7 0,-6 0,8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46.21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19,'51'0,"6"0,-21 0,2 0,4 0,2 0,14 1,2-2,-17-2,2 1,0-1,3 2,2 1,0-1,3-2,0 0,1 1,4 4,1 1,0 1,0-4,1 1,-1 0,-4 1,1 2,-3-2,9-1,-4-2,-1 1,-4 0,-18 0,-2 0,5 0,0 0,23 0,-33 0,4 0,-7 0,4 0,13 0,-12 0,6 0,-12 0,10 0,-14 0,15 5,-17-1,-1 2,-5-3,-5-3,5 3,-4-3,4 3,-2-3,1 0,-1 0,2 0,-2 0,1 0,0 0,-1 0,0 0,3 0,-6 0,7 0,-5 0,2 0,0 3,-5 3,4 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49.64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47,'59'0,"-24"0,-3 0,1 0,26 0,-12 0,15 0,-8 0,6 0,-13 0,4 0,2 0,0 0,1 0,5 0,-5 0,0 0,6 0,-21 0,11 0,-12 0,-1 0,-1-4,-7 3,0-4,0 5,0-4,0 3,0-3,7 4,-5 0,4 0,-6-4,7 3,-5-4,12 1,-12 2,4-3,1 5,1 0,1 0,4 0,-4 0,0 0,-3 0,-6 0,0 0,0 0,-6 0,-1 0,-5 0,-5 0,4 0,-8 0,3 3,-1-2,-2 2,5-3,-3 0,0 0,1 0,-1 0,0 0,4-2,-7 1,6-5,-6 5,7-2,-4 3,0 0,3 0,-6 0,6 0,-3 0,0 0,2 0,-3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53.22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17,'30'0,"2"0,-1 0,-1 0,12 0,-4 0,7 0,-1 0,-10 0,2 0,14 0,-14 0,-2 0,11 0,7 0,-6 0,14 0,5 0,-14 0,-16 0,-1 0,11 0,21 0,-20 0,-4 0,-14 0,-5 0,1 0,4 0,-10 0,4 0,-5 0,-5 0,4 0,-8 0,3 0,-1 0,1 0,0 0,2 0,-5 0,5 0,2 0,1 0,-1 0,1 0,-8 0,7 0,-6 0,6 0,-7 0,3 0,0 0,0 0,-1 0,3 0,-5 0,5 0,-1 0,3 0,2 0,5 0,-4 0,10 0,-4 0,-1 0,5 0,-5 0,7 0,-7 0,4 0,-3-4,-1 2,5-2,-10 4,5 0,-7 0,1 0,-1 0,1 0,-5-3,4 2,-8-2,3 3,-1 0,1 0,0 0,2 0,-5 0,5 0,-2 0,0 0,2 0,-5 0,5 0,-3 0,1 3,1 3,-8 2,5 1,0-5,-1-2,10 2,-9-4,3 6,-1-5,-4 2,8 1,-8-3,5 2,-3 0,2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55.94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0,'54'0,"6"0,-6 0,-14 0,1 0,-3 0,1 0,6 0,3 0,0 0,-3 0,16 0,-17 0,-1 0,16 0,-23 0,1 0,0 0,-2 0,12 0,3 0,-29 0,13 0,-8 0,19 0,1 0,6 0,-7 0,-8 0,14 0,-4 6,7 0,-2 1,-8-2,-7-5,-1 0,-7 0,0 0,1 0,-7 0,-5 0,-3 4,-2-4,4 8,-1-8,-3 8,3-4,-4 0,5 0,-1-4,6 4,-3-3,2 4,-4-5,0 0,-5 3,4-3,-4 7,1-6,2 7,-3-8,5 4,5-4,-4 0,10 0,-10 0,4 0,-5 4,-5-3,-1 2,0-3,-1 0,1 0,1 0,-2 0,0 0,2 0,-3 0,1 0,2 0,-2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6:13.772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1 0,'42'0,"-9"0,-15 0,-3 0,-7 0,8 0,-8 0,6 0,-7 0,11 0,-5 0,7 0,8 0,-3 0,12 0,6 0,-4 0,7 0,-3 0,-12 0,4 5,-11-1,-3 5,-4-1,-5 0,-1 0,-4-4,3 2,-2-2,5 2,-6-2,3 2,-3 1,-4 3,3 1,-5-1,5 0,-2-3,3 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6:19.688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0 54,'30'0,"6"0,-23 0,9 0,-5 0,-1 0,6 0,-4 0,0 0,3 0,-7-4,8 3,-6-10,-3 9,2-5,-6 3,2 4,-2-6,-1 5,5-5,-5 5,5-5,-5 5,4-2,-2 3,0 0,3 0,-5 0,6 0,-6 0,4 0,-2 0,0 0,1 3,-1 1,-2 3,2 3,-3-2,3 2,-3-3,0 0,3 0,-3-1,4-2,-2 2,-1-4,5 0,-2-2,0 0,1 0,-2 0,-1 0,4-2,-4 1,2-2,1 3,-3 0,1 0,-1 0</inkml:trace>
</inkml:ink>
</file>

<file path=ppt/media/image1.png>
</file>

<file path=ppt/media/image10.pn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gif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32F50-0B60-B34B-8422-4E195A5AE2C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01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d053bab88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d053bab88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d053bab88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d053bab88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53bab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53bab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d053bab88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d053bab88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d053bab88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d053bab88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5048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3238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d053bab88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d053bab88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d053bab88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d053bab88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29976"/>
            <a:ext cx="8312726" cy="738664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78936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820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29976"/>
            <a:ext cx="8312726" cy="738664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78936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7226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6" r:id="rId25"/>
    <p:sldLayoutId id="2147483687" r:id="rId26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mmons.wikimedia.org/wiki/File:Commodore_Grace_M._Hopper,_USN_(covered).jp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.png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" Type="http://schemas.openxmlformats.org/officeDocument/2006/relationships/image" Target="../media/image25.png"/><Relationship Id="rId21" Type="http://schemas.openxmlformats.org/officeDocument/2006/relationships/image" Target="../media/image34.png"/><Relationship Id="rId7" Type="http://schemas.openxmlformats.org/officeDocument/2006/relationships/image" Target="../media/image27.png"/><Relationship Id="rId12" Type="http://schemas.openxmlformats.org/officeDocument/2006/relationships/customXml" Target="../ink/ink6.xml"/><Relationship Id="rId17" Type="http://schemas.openxmlformats.org/officeDocument/2006/relationships/image" Target="../media/image32.png"/><Relationship Id="rId25" Type="http://schemas.openxmlformats.org/officeDocument/2006/relationships/image" Target="../media/image36.png"/><Relationship Id="rId33" Type="http://schemas.openxmlformats.org/officeDocument/2006/relationships/image" Target="../media/image40.png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29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image" Target="../media/image29.png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5" Type="http://schemas.openxmlformats.org/officeDocument/2006/relationships/image" Target="../media/image26.png"/><Relationship Id="rId15" Type="http://schemas.openxmlformats.org/officeDocument/2006/relationships/image" Target="../media/image31.png"/><Relationship Id="rId23" Type="http://schemas.openxmlformats.org/officeDocument/2006/relationships/image" Target="../media/image35.png"/><Relationship Id="rId28" Type="http://schemas.openxmlformats.org/officeDocument/2006/relationships/customXml" Target="../ink/ink14.xml"/><Relationship Id="rId10" Type="http://schemas.openxmlformats.org/officeDocument/2006/relationships/customXml" Target="../ink/ink5.xml"/><Relationship Id="rId19" Type="http://schemas.openxmlformats.org/officeDocument/2006/relationships/image" Target="../media/image33.png"/><Relationship Id="rId31" Type="http://schemas.openxmlformats.org/officeDocument/2006/relationships/image" Target="../media/image39.png"/><Relationship Id="rId4" Type="http://schemas.openxmlformats.org/officeDocument/2006/relationships/customXml" Target="../ink/ink2.xml"/><Relationship Id="rId9" Type="http://schemas.openxmlformats.org/officeDocument/2006/relationships/image" Target="../media/image28.png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37.png"/><Relationship Id="rId30" Type="http://schemas.openxmlformats.org/officeDocument/2006/relationships/customXml" Target="../ink/ink15.xml"/><Relationship Id="rId8" Type="http://schemas.openxmlformats.org/officeDocument/2006/relationships/customXml" Target="../ink/ink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hyperlink" Target="https://en.wikipedia.org/wiki/Joseph_Marie_Jacquard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Computers and Programming</a:t>
            </a:r>
            <a:endParaRPr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-US" dirty="0"/>
              <a:t>Welcome Question – What is your favorite outdoor activity?</a:t>
            </a:r>
          </a:p>
          <a:p>
            <a:r>
              <a:rPr lang="en-US" dirty="0"/>
              <a:t>Start asking as soon as you are settled, remember to introduce yourself / names. </a:t>
            </a:r>
          </a:p>
          <a:p>
            <a:r>
              <a:rPr lang="en-US" u="sng" dirty="0"/>
              <a:t>By the time class starts </a:t>
            </a:r>
            <a:r>
              <a:rPr lang="en-US" dirty="0"/>
              <a:t>– you should be able to list some of the activities of those people sitting around you!</a:t>
            </a: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 Colorado State University 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Computer Science Department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Slides Originally Created by Albert Lionelle (</a:t>
            </a:r>
            <a:r>
              <a:rPr lang="en" sz="800" dirty="0" err="1">
                <a:solidFill>
                  <a:srgbClr val="9A9A9C"/>
                </a:solidFill>
              </a:rPr>
              <a:t>Albert.Lionelle@colostate.edu</a:t>
            </a:r>
            <a:r>
              <a:rPr lang="en" sz="800" dirty="0">
                <a:solidFill>
                  <a:srgbClr val="9A9A9C"/>
                </a:solidFill>
              </a:rPr>
              <a:t>)</a:t>
            </a:r>
            <a:endParaRPr sz="800" dirty="0">
              <a:solidFill>
                <a:srgbClr val="9A9A9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</a:t>
            </a:r>
            <a:endParaRPr/>
          </a:p>
        </p:txBody>
      </p:sp>
      <p:sp>
        <p:nvSpPr>
          <p:cNvPr id="252" name="Google Shape;252;p44"/>
          <p:cNvSpPr txBox="1">
            <a:spLocks noGrp="1"/>
          </p:cNvSpPr>
          <p:nvPr>
            <p:ph type="body" idx="1"/>
          </p:nvPr>
        </p:nvSpPr>
        <p:spPr>
          <a:xfrm>
            <a:off x="415650" y="1278500"/>
            <a:ext cx="4963200" cy="33858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Coding used to be literally moving physical wires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And was </a:t>
            </a:r>
            <a:r>
              <a:rPr lang="en-US" sz="1400" dirty="0"/>
              <a:t>unique</a:t>
            </a:r>
            <a:r>
              <a:rPr lang="en" sz="1400" dirty="0"/>
              <a:t> to every machine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Then code became compiled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From </a:t>
            </a:r>
            <a:r>
              <a:rPr lang="en-US" sz="1400" dirty="0"/>
              <a:t>English</a:t>
            </a:r>
            <a:r>
              <a:rPr lang="en" sz="1400" dirty="0"/>
              <a:t> to 1s and 0s!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Who do we have to thank for compiled code?</a:t>
            </a:r>
            <a:endParaRPr sz="13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Admiral Grace Murray Hopper</a:t>
            </a:r>
          </a:p>
          <a:p>
            <a:pPr lvl="2" indent="-317500">
              <a:spcBef>
                <a:spcPts val="0"/>
              </a:spcBef>
              <a:buSzPts val="1400"/>
              <a:buChar char="○"/>
            </a:pPr>
            <a:r>
              <a:rPr lang="en" sz="1400" dirty="0"/>
              <a:t>Designed the COBOL language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Her dream? Write once, run everywhere!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But it took many years for it to come to pass..</a:t>
            </a:r>
            <a:endParaRPr sz="1400" dirty="0"/>
          </a:p>
          <a:p>
            <a:pPr marL="45720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sz="1400" dirty="0"/>
          </a:p>
        </p:txBody>
      </p:sp>
      <p:pic>
        <p:nvPicPr>
          <p:cNvPr id="253" name="Google Shape;253;p44" descr="Commodore Grace M. Hopper, USN (covered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3275" y="867675"/>
            <a:ext cx="2561425" cy="320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4"/>
          <p:cNvSpPr txBox="1"/>
          <p:nvPr/>
        </p:nvSpPr>
        <p:spPr>
          <a:xfrm>
            <a:off x="6273275" y="4071950"/>
            <a:ext cx="25614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By James S. Davis [Public domain], via Wikimedia Commons. </a:t>
            </a:r>
            <a:r>
              <a:rPr lang="en" sz="700" u="sng">
                <a:solidFill>
                  <a:srgbClr val="3246A4"/>
                </a:solidFill>
                <a:hlinkClick r:id="rId4"/>
              </a:rPr>
              <a:t>Source</a:t>
            </a:r>
            <a:endParaRPr sz="7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xfrm>
            <a:off x="415646" y="497250"/>
            <a:ext cx="52443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Bytecode</a:t>
            </a:r>
            <a:endParaRPr/>
          </a:p>
        </p:txBody>
      </p:sp>
      <p:sp>
        <p:nvSpPr>
          <p:cNvPr id="260" name="Google Shape;260;p45"/>
          <p:cNvSpPr txBox="1">
            <a:spLocks noGrp="1"/>
          </p:cNvSpPr>
          <p:nvPr>
            <p:ph type="body" idx="1"/>
          </p:nvPr>
        </p:nvSpPr>
        <p:spPr>
          <a:xfrm>
            <a:off x="415651" y="1271075"/>
            <a:ext cx="5244300" cy="30075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Write once - run </a:t>
            </a:r>
            <a:r>
              <a:rPr lang="en" sz="1400" u="sng" dirty="0"/>
              <a:t>most</a:t>
            </a:r>
            <a:r>
              <a:rPr lang="en" sz="1400" dirty="0"/>
              <a:t> anywhere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James Gosling lead designer</a:t>
            </a:r>
          </a:p>
          <a:p>
            <a:pPr marL="139700" indent="0">
              <a:spcBef>
                <a:spcPts val="0"/>
              </a:spcBef>
              <a:buSzPts val="1400"/>
              <a:buNone/>
            </a:pPr>
            <a:endParaRPr lang="en" sz="1500" b="1" dirty="0"/>
          </a:p>
          <a:p>
            <a:pPr marL="139700" indent="0">
              <a:spcBef>
                <a:spcPts val="0"/>
              </a:spcBef>
              <a:buSzPts val="1400"/>
              <a:buNone/>
            </a:pPr>
            <a:r>
              <a:rPr lang="en" sz="1500" b="1" dirty="0"/>
              <a:t>Fun Fact</a:t>
            </a:r>
            <a:endParaRPr sz="1500" b="1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Android is the </a:t>
            </a:r>
            <a:r>
              <a:rPr lang="en" sz="1400" u="sng" dirty="0"/>
              <a:t>most used</a:t>
            </a:r>
            <a:r>
              <a:rPr lang="en" sz="1400" dirty="0"/>
              <a:t> operating system in the world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Written in Java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Programs are a set of instructions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Written in English - very specific instructions</a:t>
            </a:r>
            <a:endParaRPr sz="1400" dirty="0"/>
          </a:p>
        </p:txBody>
      </p:sp>
      <p:grpSp>
        <p:nvGrpSpPr>
          <p:cNvPr id="261" name="Google Shape;261;p45"/>
          <p:cNvGrpSpPr/>
          <p:nvPr/>
        </p:nvGrpSpPr>
        <p:grpSpPr>
          <a:xfrm>
            <a:off x="5748375" y="184125"/>
            <a:ext cx="2794800" cy="3261775"/>
            <a:chOff x="5933550" y="762050"/>
            <a:chExt cx="2794800" cy="3261775"/>
          </a:xfrm>
        </p:grpSpPr>
        <p:sp>
          <p:nvSpPr>
            <p:cNvPr id="262" name="Google Shape;262;p45"/>
            <p:cNvSpPr txBox="1"/>
            <p:nvPr/>
          </p:nvSpPr>
          <p:spPr>
            <a:xfrm>
              <a:off x="6497550" y="762050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Hello.java</a:t>
              </a:r>
              <a:endParaRPr sz="1100"/>
            </a:p>
          </p:txBody>
        </p:sp>
        <p:sp>
          <p:nvSpPr>
            <p:cNvPr id="263" name="Google Shape;263;p45"/>
            <p:cNvSpPr/>
            <p:nvPr/>
          </p:nvSpPr>
          <p:spPr>
            <a:xfrm>
              <a:off x="5933550" y="1098275"/>
              <a:ext cx="2109300" cy="138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public class Hello {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public static void printHello() {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  System.out.println(“Hello World”);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"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public static void main(String args[]) {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     printHello();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} </a:t>
              </a:r>
              <a:endParaRPr sz="700" dirty="0"/>
            </a:p>
          </p:txBody>
        </p:sp>
        <p:sp>
          <p:nvSpPr>
            <p:cNvPr id="264" name="Google Shape;264;p45"/>
            <p:cNvSpPr txBox="1"/>
            <p:nvPr/>
          </p:nvSpPr>
          <p:spPr>
            <a:xfrm>
              <a:off x="6982950" y="2549288"/>
              <a:ext cx="17454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javac - compiler</a:t>
              </a:r>
              <a:endParaRPr/>
            </a:p>
          </p:txBody>
        </p:sp>
        <p:sp>
          <p:nvSpPr>
            <p:cNvPr id="265" name="Google Shape;265;p45"/>
            <p:cNvSpPr/>
            <p:nvPr/>
          </p:nvSpPr>
          <p:spPr>
            <a:xfrm>
              <a:off x="6167100" y="3055675"/>
              <a:ext cx="1652400" cy="75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/>
                <a:t>0001100001010101010101010101001010101010101010100101010101010101010101010100101010101010101010100101010101010101010101010010101010101001001010001</a:t>
              </a:r>
              <a:endParaRPr sz="700"/>
            </a:p>
          </p:txBody>
        </p:sp>
        <p:sp>
          <p:nvSpPr>
            <p:cNvPr id="266" name="Google Shape;266;p45"/>
            <p:cNvSpPr txBox="1"/>
            <p:nvPr/>
          </p:nvSpPr>
          <p:spPr>
            <a:xfrm>
              <a:off x="6492450" y="3754725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Hello.class</a:t>
              </a:r>
              <a:endParaRPr sz="1100"/>
            </a:p>
          </p:txBody>
        </p:sp>
        <p:cxnSp>
          <p:nvCxnSpPr>
            <p:cNvPr id="267" name="Google Shape;267;p45"/>
            <p:cNvCxnSpPr/>
            <p:nvPr/>
          </p:nvCxnSpPr>
          <p:spPr>
            <a:xfrm rot="10800000" flipH="1">
              <a:off x="6977700" y="2482175"/>
              <a:ext cx="10500" cy="599100"/>
            </a:xfrm>
            <a:prstGeom prst="straightConnector1">
              <a:avLst/>
            </a:prstGeom>
            <a:noFill/>
            <a:ln w="9525" cap="flat" cmpd="sng">
              <a:solidFill>
                <a:srgbClr val="1E4D2B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pic>
        <p:nvPicPr>
          <p:cNvPr id="268" name="Google Shape;268;p45" descr="James Gosling 200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675" y="3557725"/>
            <a:ext cx="1315325" cy="13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5"/>
          <p:cNvSpPr txBox="1"/>
          <p:nvPr/>
        </p:nvSpPr>
        <p:spPr>
          <a:xfrm>
            <a:off x="6048925" y="4387023"/>
            <a:ext cx="19938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Proxima Nova"/>
                <a:ea typeface="Proxima Nova"/>
                <a:cs typeface="Proxima Nova"/>
                <a:sym typeface="Proxima Nova"/>
              </a:rPr>
              <a:t>James Gosling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lead designer for the </a:t>
            </a:r>
            <a:r>
              <a:rPr lang="en" sz="900" dirty="0" err="1">
                <a:latin typeface="Proxima Nova"/>
                <a:ea typeface="Proxima Nova"/>
                <a:cs typeface="Proxima Nova"/>
                <a:sym typeface="Proxima Nova"/>
              </a:rPr>
              <a:t>javac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compiler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CC BY-SA 4.0 by Peter Campbell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AB100F-EEA5-B940-91CC-5DD4C4CC7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 Up Problem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A51550-E66C-7A4A-8DD9-0E29595B8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farmer with a pet fox goes to the market and buys, a bag of grain and a chicken. </a:t>
            </a:r>
          </a:p>
          <a:p>
            <a:r>
              <a:rPr lang="en-US" dirty="0"/>
              <a:t>On the </a:t>
            </a:r>
            <a:r>
              <a:rPr lang="en-US" dirty="0" smtClean="0"/>
              <a:t>way home, </a:t>
            </a:r>
            <a:r>
              <a:rPr lang="en-US" dirty="0"/>
              <a:t>she comes to a river, and a boat where she can only put one in at a time. </a:t>
            </a:r>
          </a:p>
          <a:p>
            <a:pPr lvl="1"/>
            <a:r>
              <a:rPr lang="en-US" dirty="0"/>
              <a:t>HOWEVER:</a:t>
            </a:r>
          </a:p>
          <a:p>
            <a:pPr lvl="1"/>
            <a:r>
              <a:rPr lang="en-US" dirty="0"/>
              <a:t>If left alone, the chicken will eat the bag of grain</a:t>
            </a:r>
          </a:p>
          <a:p>
            <a:pPr lvl="1"/>
            <a:r>
              <a:rPr lang="en-US" dirty="0"/>
              <a:t>If left alone, the fox will eat the chicken.</a:t>
            </a:r>
          </a:p>
          <a:p>
            <a:r>
              <a:rPr lang="en-US" dirty="0"/>
              <a:t>Think-pair-share</a:t>
            </a:r>
          </a:p>
          <a:p>
            <a:pPr lvl="1"/>
            <a:r>
              <a:rPr lang="en-US" dirty="0"/>
              <a:t>How can she get all three items over the river, without loosing any</a:t>
            </a:r>
          </a:p>
          <a:p>
            <a:pPr lvl="1"/>
            <a:r>
              <a:rPr lang="en-US" dirty="0"/>
              <a:t>She has to use the boat, and she has to row it – so what she doesn’t take is alone on the rivers edge. </a:t>
            </a:r>
          </a:p>
          <a:p>
            <a:r>
              <a:rPr lang="en-US" dirty="0"/>
              <a:t>Part 1: Think About it</a:t>
            </a:r>
          </a:p>
          <a:p>
            <a:r>
              <a:rPr lang="en-US" dirty="0"/>
              <a:t>Part 2: with a partner(s) attempt to solve it</a:t>
            </a:r>
          </a:p>
          <a:p>
            <a:r>
              <a:rPr lang="en-US" dirty="0"/>
              <a:t>Part 3: write it down – in a step, by step series of instructions others can follow! </a:t>
            </a:r>
          </a:p>
          <a:p>
            <a:r>
              <a:rPr lang="en-US" dirty="0"/>
              <a:t>Part 4: share with the class different ideas</a:t>
            </a:r>
          </a:p>
        </p:txBody>
      </p:sp>
    </p:spTree>
    <p:extLst>
      <p:ext uri="{BB962C8B-B14F-4D97-AF65-F5344CB8AC3E}">
        <p14:creationId xmlns:p14="http://schemas.microsoft.com/office/powerpoint/2010/main" val="26448631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621DA-8B60-B247-AF8C-19D97D2B4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Farmer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2575E-0AD9-DD4A-8339-9833275FA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8312700" cy="3181662"/>
          </a:xfrm>
        </p:spPr>
        <p:txBody>
          <a:bodyPr numCol="2"/>
          <a:lstStyle/>
          <a:p>
            <a:pPr>
              <a:buFont typeface="+mj-lt"/>
              <a:buAutoNum type="arabicPeriod"/>
            </a:pPr>
            <a:r>
              <a:rPr lang="en-US" dirty="0"/>
              <a:t>Row the boat with chicken across the river</a:t>
            </a:r>
          </a:p>
          <a:p>
            <a:pPr>
              <a:buFont typeface="+mj-lt"/>
              <a:buAutoNum type="arabicPeriod"/>
            </a:pPr>
            <a:r>
              <a:rPr lang="en-US" dirty="0"/>
              <a:t>Take chicken out of boat and set on bank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back</a:t>
            </a:r>
          </a:p>
          <a:p>
            <a:pPr>
              <a:buFont typeface="+mj-lt"/>
              <a:buAutoNum type="arabicPeriod"/>
            </a:pPr>
            <a:r>
              <a:rPr lang="en-US" dirty="0"/>
              <a:t>Put the fox in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with fox across the river</a:t>
            </a:r>
          </a:p>
          <a:p>
            <a:pPr>
              <a:buFont typeface="+mj-lt"/>
              <a:buAutoNum type="arabicPeriod"/>
            </a:pPr>
            <a:r>
              <a:rPr lang="en-US" dirty="0"/>
              <a:t>Take the fox out of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Put the chicken in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back with chicken across the river</a:t>
            </a:r>
          </a:p>
          <a:p>
            <a:pPr>
              <a:buFont typeface="+mj-lt"/>
              <a:buAutoNum type="arabicPeriod"/>
            </a:pPr>
            <a:r>
              <a:rPr lang="en-US" dirty="0"/>
              <a:t>Take chicken out of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Put the grain in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with grain across the river</a:t>
            </a:r>
          </a:p>
          <a:p>
            <a:pPr>
              <a:buFont typeface="+mj-lt"/>
              <a:buAutoNum type="arabicPeriod"/>
            </a:pPr>
            <a:r>
              <a:rPr lang="en-US" dirty="0"/>
              <a:t>Take the grain out of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back</a:t>
            </a:r>
          </a:p>
          <a:p>
            <a:pPr>
              <a:buFont typeface="+mj-lt"/>
              <a:buAutoNum type="arabicPeriod"/>
            </a:pPr>
            <a:r>
              <a:rPr lang="en-US" dirty="0"/>
              <a:t>Put chicken in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with chicken across river</a:t>
            </a:r>
          </a:p>
          <a:p>
            <a:pPr>
              <a:buFont typeface="+mj-lt"/>
              <a:buAutoNum type="arabicPeriod"/>
            </a:pPr>
            <a:r>
              <a:rPr lang="en-US" dirty="0"/>
              <a:t>Take chicken out of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Return home with grain, chicken, fox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D25E1B-5C12-5A45-A5D2-4F57BAE2FB32}"/>
              </a:ext>
            </a:extLst>
          </p:cNvPr>
          <p:cNvSpPr txBox="1"/>
          <p:nvPr/>
        </p:nvSpPr>
        <p:spPr>
          <a:xfrm>
            <a:off x="5015142" y="4107466"/>
            <a:ext cx="2183611" cy="2350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7" dirty="0"/>
              <a:t>17-21 steps! (maybe some for farmer)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FE9821E-F44C-D341-AA90-00DF9580D2C6}"/>
                  </a:ext>
                </a:extLst>
              </p14:cNvPr>
              <p14:cNvContentPartPr/>
              <p14:nvPr/>
            </p14:nvContentPartPr>
            <p14:xfrm>
              <a:off x="834093" y="1440593"/>
              <a:ext cx="894335" cy="59082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FE9821E-F44C-D341-AA90-00DF9580D2C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0109" y="1333171"/>
                <a:ext cx="1001943" cy="2735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95E916D-2C30-B644-AF14-83D261AFAF14}"/>
                  </a:ext>
                </a:extLst>
              </p14:cNvPr>
              <p14:cNvContentPartPr/>
              <p14:nvPr/>
            </p14:nvContentPartPr>
            <p14:xfrm>
              <a:off x="860181" y="1999273"/>
              <a:ext cx="892668" cy="59321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95E916D-2C30-B644-AF14-83D261AFAF1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6189" y="1892066"/>
                <a:ext cx="1000292" cy="2733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DC5E8DC5-968E-D84B-BB85-40C0989AC037}"/>
                  </a:ext>
                </a:extLst>
              </p14:cNvPr>
              <p14:cNvContentPartPr/>
              <p14:nvPr/>
            </p14:nvContentPartPr>
            <p14:xfrm>
              <a:off x="896668" y="2561004"/>
              <a:ext cx="935550" cy="21679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DC5E8DC5-968E-D84B-BB85-40C0989AC0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2673" y="2454386"/>
                <a:ext cx="1043180" cy="2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EC7D38E9-159D-DE46-A873-F829F27B0C71}"/>
                  </a:ext>
                </a:extLst>
              </p14:cNvPr>
              <p14:cNvContentPartPr/>
              <p14:nvPr/>
            </p14:nvContentPartPr>
            <p14:xfrm>
              <a:off x="938560" y="3391561"/>
              <a:ext cx="855979" cy="22871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EC7D38E9-159D-DE46-A873-F829F27B0C7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84589" y="3284353"/>
                <a:ext cx="963561" cy="236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64ACEE91-0CBC-FC40-92BF-200F3883E6C0}"/>
                  </a:ext>
                </a:extLst>
              </p14:cNvPr>
              <p14:cNvContentPartPr/>
              <p14:nvPr/>
            </p14:nvContentPartPr>
            <p14:xfrm>
              <a:off x="938560" y="4192210"/>
              <a:ext cx="827629" cy="16915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64ACEE91-0CBC-FC40-92BF-200F3883E6C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84561" y="4084242"/>
                <a:ext cx="935268" cy="2324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C68614D5-C1F6-A04C-9B77-7BDACE2EFE71}"/>
                  </a:ext>
                </a:extLst>
              </p14:cNvPr>
              <p14:cNvContentPartPr/>
              <p14:nvPr/>
            </p14:nvContentPartPr>
            <p14:xfrm>
              <a:off x="4954731" y="1777320"/>
              <a:ext cx="846450" cy="21918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C68614D5-C1F6-A04C-9B77-7BDACE2EFE7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00748" y="1669527"/>
                <a:ext cx="954056" cy="2371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F8CA8228-AD1D-C843-B1B7-8D57940F9D5A}"/>
                  </a:ext>
                </a:extLst>
              </p14:cNvPr>
              <p14:cNvContentPartPr/>
              <p14:nvPr/>
            </p14:nvContentPartPr>
            <p14:xfrm>
              <a:off x="5015142" y="2313101"/>
              <a:ext cx="831679" cy="35259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8CA8228-AD1D-C843-B1B7-8D57940F9D5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61160" y="2205165"/>
                <a:ext cx="939283" cy="2507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4F78C3E9-6CCA-804E-B213-241D6262FA2C}"/>
                  </a:ext>
                </a:extLst>
              </p14:cNvPr>
              <p14:cNvContentPartPr/>
              <p14:nvPr/>
            </p14:nvContentPartPr>
            <p14:xfrm>
              <a:off x="849497" y="1743730"/>
              <a:ext cx="256818" cy="49553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4F78C3E9-6CCA-804E-B213-241D6262FA2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5544" y="1636006"/>
                <a:ext cx="364365" cy="264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2ADFEEF-129B-1E45-9642-C4B8A8859728}"/>
                  </a:ext>
                </a:extLst>
              </p14:cNvPr>
              <p14:cNvContentPartPr/>
              <p14:nvPr/>
            </p14:nvContentPartPr>
            <p14:xfrm>
              <a:off x="923074" y="2862877"/>
              <a:ext cx="263965" cy="30256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2ADFEEF-129B-1E45-9642-C4B8A885972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69130" y="2754820"/>
                <a:ext cx="371493" cy="246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521CE7A8-F2F5-C942-9ED4-626A101A29A0}"/>
                  </a:ext>
                </a:extLst>
              </p14:cNvPr>
              <p14:cNvContentPartPr/>
              <p14:nvPr/>
            </p14:nvContentPartPr>
            <p14:xfrm>
              <a:off x="985887" y="3667682"/>
              <a:ext cx="240856" cy="34782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521CE7A8-F2F5-C942-9ED4-626A101A29A0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31883" y="3560109"/>
                <a:ext cx="348503" cy="2495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93F3F115-68FB-AE4B-9786-3BDA56B767D4}"/>
                  </a:ext>
                </a:extLst>
              </p14:cNvPr>
              <p14:cNvContentPartPr/>
              <p14:nvPr/>
            </p14:nvContentPartPr>
            <p14:xfrm>
              <a:off x="5015142" y="1497650"/>
              <a:ext cx="239903" cy="25968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93F3F115-68FB-AE4B-9786-3BDA56B767D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961191" y="1389450"/>
                <a:ext cx="347446" cy="2420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3D801CE6-F1A8-3149-BA28-C0E1FDD7DE6B}"/>
                  </a:ext>
                </a:extLst>
              </p14:cNvPr>
              <p14:cNvContentPartPr/>
              <p14:nvPr/>
            </p14:nvContentPartPr>
            <p14:xfrm>
              <a:off x="5054130" y="2582683"/>
              <a:ext cx="273732" cy="46694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3D801CE6-F1A8-3149-BA28-C0E1FDD7DE6B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000175" y="2474928"/>
                <a:ext cx="381282" cy="2618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A718A404-73BA-8D4D-8A26-E74699ACF89D}"/>
                  </a:ext>
                </a:extLst>
              </p14:cNvPr>
              <p14:cNvContentPartPr/>
              <p14:nvPr/>
            </p14:nvContentPartPr>
            <p14:xfrm>
              <a:off x="896668" y="2307991"/>
              <a:ext cx="209647" cy="28826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A718A404-73BA-8D4D-8A26-E74699ACF89D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42728" y="2199893"/>
                <a:ext cx="317168" cy="2446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9FE1F69B-9A7A-C148-99A4-310A21E2B110}"/>
                  </a:ext>
                </a:extLst>
              </p14:cNvPr>
              <p14:cNvContentPartPr/>
              <p14:nvPr/>
            </p14:nvContentPartPr>
            <p14:xfrm>
              <a:off x="975799" y="3162428"/>
              <a:ext cx="194876" cy="26206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9FE1F69B-9A7A-C148-99A4-310A21E2B11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21867" y="3054732"/>
                <a:ext cx="302381" cy="2412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ACF90805-1277-954E-AF14-B5C2A030DDFB}"/>
                  </a:ext>
                </a:extLst>
              </p14:cNvPr>
              <p14:cNvContentPartPr/>
              <p14:nvPr/>
            </p14:nvContentPartPr>
            <p14:xfrm>
              <a:off x="960202" y="3954800"/>
              <a:ext cx="152947" cy="10721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ACF90805-1277-954E-AF14-B5C2A030DDFB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06221" y="3847590"/>
                <a:ext cx="260550" cy="2247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D36D01C0-0C75-FF4F-8BAF-EAD22C25D964}"/>
                  </a:ext>
                </a:extLst>
              </p14:cNvPr>
              <p14:cNvContentPartPr/>
              <p14:nvPr/>
            </p14:nvContentPartPr>
            <p14:xfrm>
              <a:off x="5038965" y="2071125"/>
              <a:ext cx="192256" cy="5003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D36D01C0-0C75-FF4F-8BAF-EAD22C25D964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984961" y="1963918"/>
                <a:ext cx="299905" cy="2190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00229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>
            <a:spLocks noGrp="1"/>
          </p:cNvSpPr>
          <p:nvPr>
            <p:ph type="title"/>
          </p:nvPr>
        </p:nvSpPr>
        <p:spPr>
          <a:xfrm>
            <a:off x="377088" y="252318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is a set of instructions</a:t>
            </a:r>
            <a:endParaRPr/>
          </a:p>
        </p:txBody>
      </p:sp>
      <p:pic>
        <p:nvPicPr>
          <p:cNvPr id="275" name="Google Shape;27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00" y="955337"/>
            <a:ext cx="5036099" cy="38688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6"/>
          <p:cNvSpPr/>
          <p:nvPr/>
        </p:nvSpPr>
        <p:spPr>
          <a:xfrm>
            <a:off x="3911500" y="1297375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comment</a:t>
            </a:r>
            <a:endParaRPr/>
          </a:p>
        </p:txBody>
      </p:sp>
      <p:sp>
        <p:nvSpPr>
          <p:cNvPr id="277" name="Google Shape;277;p46"/>
          <p:cNvSpPr/>
          <p:nvPr/>
        </p:nvSpPr>
        <p:spPr>
          <a:xfrm>
            <a:off x="1945600" y="1908475"/>
            <a:ext cx="3249600" cy="1076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java, instruction sets are written in class blocks</a:t>
            </a:r>
            <a:endParaRPr/>
          </a:p>
        </p:txBody>
      </p:sp>
      <p:sp>
        <p:nvSpPr>
          <p:cNvPr id="278" name="Google Shape;278;p46"/>
          <p:cNvSpPr/>
          <p:nvPr/>
        </p:nvSpPr>
        <p:spPr>
          <a:xfrm>
            <a:off x="3449000" y="3395900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Method! - let’s look closer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7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 l="6156"/>
          <a:stretch/>
        </p:blipFill>
        <p:spPr>
          <a:xfrm>
            <a:off x="260050" y="1381175"/>
            <a:ext cx="5461825" cy="23811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7"/>
          <p:cNvSpPr/>
          <p:nvPr/>
        </p:nvSpPr>
        <p:spPr>
          <a:xfrm>
            <a:off x="4572000" y="15670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Setting “Ada Lovelace” to the variable firstProgrammer</a:t>
            </a:r>
            <a:endParaRPr sz="900"/>
          </a:p>
        </p:txBody>
      </p:sp>
      <p:sp>
        <p:nvSpPr>
          <p:cNvPr id="287" name="Google Shape;287;p47"/>
          <p:cNvSpPr/>
          <p:nvPr/>
        </p:nvSpPr>
        <p:spPr>
          <a:xfrm>
            <a:off x="5063375" y="24381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Printing out to the console/terminal</a:t>
            </a:r>
            <a:endParaRPr sz="900"/>
          </a:p>
        </p:txBody>
      </p:sp>
      <p:pic>
        <p:nvPicPr>
          <p:cNvPr id="288" name="Google Shape;28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4800" y="4220325"/>
            <a:ext cx="438150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C0E09-9751-C84F-A2E4-B4C54DCC1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Code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A3F90D-FCC1-9549-874D-033B782AE8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use </a:t>
            </a:r>
            <a:r>
              <a:rPr lang="en-US" dirty="0" err="1"/>
              <a:t>Zybooks</a:t>
            </a:r>
            <a:r>
              <a:rPr lang="en-US" dirty="0"/>
              <a:t> – for today, so you can see! </a:t>
            </a:r>
          </a:p>
        </p:txBody>
      </p:sp>
    </p:spTree>
    <p:extLst>
      <p:ext uri="{BB962C8B-B14F-4D97-AF65-F5344CB8AC3E}">
        <p14:creationId xmlns:p14="http://schemas.microsoft.com/office/powerpoint/2010/main" val="229487514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4805586" cy="320034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r>
              <a:rPr lang="en-US" u="sng" dirty="0"/>
              <a:t>Friday Lecture – catch up and </a:t>
            </a:r>
            <a:r>
              <a:rPr lang="en-US" u="sng" dirty="0" err="1"/>
              <a:t>zybooks</a:t>
            </a:r>
            <a:r>
              <a:rPr lang="en-US" u="sng" dirty="0"/>
              <a:t> help! (optional)</a:t>
            </a:r>
          </a:p>
          <a:p>
            <a:endParaRPr lang="en-US" dirty="0"/>
          </a:p>
          <a:p>
            <a:pPr marL="152400" indent="0">
              <a:buNone/>
            </a:pPr>
            <a:endParaRPr lang="en-US" dirty="0"/>
          </a:p>
          <a:p>
            <a:pPr marL="152400" indent="0" algn="ctr">
              <a:buNone/>
            </a:pPr>
            <a:r>
              <a:rPr lang="en-US" b="1" dirty="0"/>
              <a:t>ACM / ACM-W - Welcome Back Boardgames!</a:t>
            </a:r>
          </a:p>
          <a:p>
            <a:pPr marL="152400" indent="0" algn="ctr">
              <a:buNone/>
            </a:pPr>
            <a:r>
              <a:rPr lang="en-US" b="1" dirty="0"/>
              <a:t>Pinon Hall 131 (the study area)</a:t>
            </a:r>
          </a:p>
          <a:p>
            <a:pPr marL="152400" indent="0" algn="ctr">
              <a:buNone/>
            </a:pPr>
            <a:r>
              <a:rPr lang="en-US" b="1" dirty="0"/>
              <a:t>Thursday (26</a:t>
            </a:r>
            <a:r>
              <a:rPr lang="en-US" b="1" baseline="30000" dirty="0"/>
              <a:t>th</a:t>
            </a:r>
            <a:r>
              <a:rPr lang="en-US" b="1" dirty="0"/>
              <a:t>) 5:30 PM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r>
              <a:rPr lang="en-US" dirty="0"/>
              <a:t>A super popular event, great way to meet others in the major, and have fun!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6653466" y="1097280"/>
            <a:ext cx="23808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Syllabus Quiz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Check</a:t>
            </a:r>
          </a:p>
        </p:txBody>
      </p:sp>
      <p:pic>
        <p:nvPicPr>
          <p:cNvPr id="9" name="Picture 8" descr="Colorful boardgame">
            <a:extLst>
              <a:ext uri="{FF2B5EF4-FFF2-40B4-BE49-F238E27FC236}">
                <a16:creationId xmlns:a16="http://schemas.microsoft.com/office/drawing/2014/main" id="{BC3A9A58-C08A-AF44-AD73-70E2D33CF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4406" y="3042641"/>
            <a:ext cx="2495466" cy="165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EB2D8E-758C-5C40-AB20-4179AA16F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Industries For Computing?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94F8F2-DB00-B24F-8FEE-984DFD19E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7"/>
            <a:ext cx="8312700" cy="3086247"/>
          </a:xfrm>
        </p:spPr>
        <p:txBody>
          <a:bodyPr/>
          <a:lstStyle/>
          <a:p>
            <a:r>
              <a:rPr lang="en-US" dirty="0"/>
              <a:t>Break into groups</a:t>
            </a:r>
          </a:p>
          <a:p>
            <a:pPr lvl="1"/>
            <a:r>
              <a:rPr lang="en-US" dirty="0"/>
              <a:t>Brainstorm industries in which computers are used in</a:t>
            </a:r>
          </a:p>
          <a:p>
            <a:pPr lvl="2"/>
            <a:r>
              <a:rPr lang="en-US" dirty="0"/>
              <a:t>How many require specialized applications?</a:t>
            </a:r>
          </a:p>
          <a:p>
            <a:pPr lvl="2"/>
            <a:r>
              <a:rPr lang="en-US" dirty="0"/>
              <a:t>Saying all is not a valid answer (for this)! – you must have an actual use before listing the industry</a:t>
            </a:r>
          </a:p>
          <a:p>
            <a:pPr lvl="1"/>
            <a:r>
              <a:rPr lang="en-US" dirty="0"/>
              <a:t>Go to a white board, and write down all the options you came up with! </a:t>
            </a:r>
          </a:p>
          <a:p>
            <a:r>
              <a:rPr lang="en-US" dirty="0"/>
              <a:t>Circle the one you think was the “first industry”</a:t>
            </a:r>
          </a:p>
          <a:p>
            <a:endParaRPr lang="en-US" dirty="0"/>
          </a:p>
          <a:p>
            <a:r>
              <a:rPr lang="en-US" dirty="0"/>
              <a:t>Deeper discussion:</a:t>
            </a:r>
          </a:p>
          <a:p>
            <a:pPr lvl="1"/>
            <a:r>
              <a:rPr lang="en-US" dirty="0"/>
              <a:t>Why are computers involved in so many? </a:t>
            </a:r>
          </a:p>
          <a:p>
            <a:pPr lvl="1"/>
            <a:r>
              <a:rPr lang="en-US" dirty="0"/>
              <a:t>What do they accomplish that humans can’t/don’t?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31963D-DFE8-B14B-9E16-D67AE56593FA}"/>
              </a:ext>
            </a:extLst>
          </p:cNvPr>
          <p:cNvSpPr txBox="1"/>
          <p:nvPr/>
        </p:nvSpPr>
        <p:spPr>
          <a:xfrm>
            <a:off x="8521714" y="0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Min</a:t>
            </a:r>
          </a:p>
        </p:txBody>
      </p:sp>
    </p:spTree>
    <p:extLst>
      <p:ext uri="{BB962C8B-B14F-4D97-AF65-F5344CB8AC3E}">
        <p14:creationId xmlns:p14="http://schemas.microsoft.com/office/powerpoint/2010/main" val="6470930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Computer?</a:t>
            </a:r>
            <a:endParaRPr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415650" y="1271081"/>
            <a:ext cx="8312700" cy="2475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The industry - Weaving! 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Jacquard loom / machine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Invented by  Joseph Marie Jacquard in </a:t>
            </a:r>
            <a:r>
              <a:rPr lang="en" b="1" dirty="0"/>
              <a:t>1804</a:t>
            </a:r>
            <a:endParaRPr b="1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Cards set the patterns, colors, </a:t>
            </a:r>
            <a:r>
              <a:rPr lang="en" dirty="0" err="1"/>
              <a:t>etc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Very specific use - not general purpose</a:t>
            </a:r>
          </a:p>
          <a:p>
            <a:pPr lvl="1" indent="-304800">
              <a:spcBef>
                <a:spcPts val="0"/>
              </a:spcBef>
              <a:buSzPts val="1200"/>
              <a:buChar char="•"/>
            </a:pPr>
            <a:r>
              <a:rPr lang="en" dirty="0"/>
              <a:t>Charles Babbage – First general purpose machine</a:t>
            </a:r>
          </a:p>
          <a:p>
            <a:pPr lvl="1" indent="-304800">
              <a:spcBef>
                <a:spcPts val="0"/>
              </a:spcBef>
              <a:buSzPts val="1200"/>
              <a:buChar char="•"/>
            </a:pPr>
            <a:r>
              <a:rPr lang="en" dirty="0"/>
              <a:t>Ada Lovelace – First programmer of the general purpose machine</a:t>
            </a:r>
          </a:p>
          <a:p>
            <a:pPr marL="609600" lvl="1" indent="0">
              <a:spcBef>
                <a:spcPts val="0"/>
              </a:spcBef>
              <a:buSzPts val="1200"/>
              <a:buNone/>
            </a:pPr>
            <a:endParaRPr dirty="0"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We have come a long way over the years!!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b="1" dirty="0"/>
          </a:p>
        </p:txBody>
      </p:sp>
      <p:pic>
        <p:nvPicPr>
          <p:cNvPr id="194" name="Google Shape;1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3250" y="497243"/>
            <a:ext cx="2794000" cy="42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/>
          <p:nvPr/>
        </p:nvSpPr>
        <p:spPr>
          <a:xfrm>
            <a:off x="2419595" y="3999481"/>
            <a:ext cx="3862800" cy="8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en" sz="950" dirty="0">
                <a:solidFill>
                  <a:srgbClr val="222222"/>
                </a:solidFill>
              </a:rPr>
              <a:t>This portrait of </a:t>
            </a:r>
            <a:r>
              <a:rPr lang="en" sz="950" u="sng" dirty="0">
                <a:solidFill>
                  <a:srgbClr val="0B0080"/>
                </a:solidFill>
                <a:hlinkClick r:id="rId4"/>
              </a:rPr>
              <a:t>Jacquard</a:t>
            </a:r>
            <a:r>
              <a:rPr lang="en" sz="950" dirty="0">
                <a:solidFill>
                  <a:srgbClr val="222222"/>
                </a:solidFill>
              </a:rPr>
              <a:t> was woven in silk on a Jacquard loom and required 24,000 punched cards to create (1839). “  - ref: https://en.wikipedia.org/wiki/Jacquard_loom</a:t>
            </a:r>
            <a:endParaRPr dirty="0"/>
          </a:p>
        </p:txBody>
      </p:sp>
      <p:pic>
        <p:nvPicPr>
          <p:cNvPr id="6" name="Picture 2" descr="File:A Jacquard loom showing information punchcards, National Museum of Scotland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969" y="951214"/>
            <a:ext cx="1932334" cy="128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197021" y="2238632"/>
            <a:ext cx="196428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202122"/>
                </a:solidFill>
                <a:latin typeface="Arial" panose="020B0604020202020204" pitchFamily="34" charset="0"/>
              </a:rPr>
              <a:t>A Jacquard– ref: https://en.wikipedia.org/wiki/File:A_Jacquard_loom_showing_information_punchcards,_National_Museum_of_Scotland.jpg</a:t>
            </a:r>
          </a:p>
          <a:p>
            <a:endParaRPr lang="en-US" sz="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9976" y="1078800"/>
            <a:ext cx="2191325" cy="164707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</a:t>
            </a:r>
            <a:endParaRPr/>
          </a:p>
        </p:txBody>
      </p:sp>
      <p:sp>
        <p:nvSpPr>
          <p:cNvPr id="202" name="Google Shape;202;p41"/>
          <p:cNvSpPr txBox="1">
            <a:spLocks noGrp="1"/>
          </p:cNvSpPr>
          <p:nvPr>
            <p:ph type="body" idx="1"/>
          </p:nvPr>
        </p:nvSpPr>
        <p:spPr>
          <a:xfrm>
            <a:off x="415650" y="1271075"/>
            <a:ext cx="3236400" cy="33000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Come a long way!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Part of our everyday life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Phones, Watches, Laptops, more</a:t>
            </a:r>
            <a:endParaRPr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None of it works without people!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Technology is a </a:t>
            </a:r>
            <a:r>
              <a:rPr lang="en" u="sng"/>
              <a:t>human activity</a:t>
            </a:r>
            <a:endParaRPr u="sng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Computers work in concert with humanity, not seperate.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Think of a violin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Does it create music by itself?</a:t>
            </a:r>
            <a:endParaRPr/>
          </a:p>
        </p:txBody>
      </p:sp>
      <p:pic>
        <p:nvPicPr>
          <p:cNvPr id="203" name="Google Shape;20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9150" y="497250"/>
            <a:ext cx="2555699" cy="191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5299" y="2504475"/>
            <a:ext cx="1549550" cy="20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68725" y="1271075"/>
            <a:ext cx="1753025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85640" y="2925475"/>
            <a:ext cx="1886134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41" descr="Larger View of Galaxy S10+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48283" y="2856700"/>
            <a:ext cx="2337367" cy="17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Hold STATE</a:t>
            </a:r>
            <a:endParaRPr/>
          </a:p>
        </p:txBody>
      </p:sp>
      <p:sp>
        <p:nvSpPr>
          <p:cNvPr id="213" name="Google Shape;213;p42"/>
          <p:cNvSpPr txBox="1">
            <a:spLocks noGrp="1"/>
          </p:cNvSpPr>
          <p:nvPr>
            <p:ph type="body" idx="1"/>
          </p:nvPr>
        </p:nvSpPr>
        <p:spPr>
          <a:xfrm>
            <a:off x="415650" y="1271084"/>
            <a:ext cx="8407200" cy="30825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Think of water states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Liquid, Ice, Gas - it is said to have multiple states.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Memory has two states (binary)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On and Off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Yes and No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true and false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 and 0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This is stored in a </a:t>
            </a:r>
            <a:r>
              <a:rPr lang="en" b="1"/>
              <a:t>BIT</a:t>
            </a:r>
            <a:endParaRPr b="1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All the representational power of the computer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bunch of  </a:t>
            </a:r>
            <a:r>
              <a:rPr lang="en" b="1"/>
              <a:t>bits</a:t>
            </a:r>
            <a:endParaRPr b="1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Representing various states!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pic>
        <p:nvPicPr>
          <p:cNvPr id="214" name="Google Shape;21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750" y="3871725"/>
            <a:ext cx="3194625" cy="60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38" y="4186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Bits and Numbers</a:t>
            </a:r>
            <a:endParaRPr dirty="0"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38" y="1250953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assign values based on location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Every location can have 2 values (0 or 1)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First spot - even or odd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Second spot - 2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Third spot - 4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3 bits can represent 8 different things  (0-7)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931" y="2788388"/>
            <a:ext cx="1748639" cy="153231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55021" y="3323711"/>
            <a:ext cx="4225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= 1 * 2</a:t>
            </a:r>
            <a:r>
              <a:rPr lang="en-US" sz="2400" baseline="30000" dirty="0" smtClean="0"/>
              <a:t>0</a:t>
            </a:r>
            <a:r>
              <a:rPr lang="en-US" sz="2400" dirty="0" smtClean="0"/>
              <a:t> + 0 * 2</a:t>
            </a:r>
            <a:r>
              <a:rPr lang="en-US" sz="2400" baseline="30000" dirty="0" smtClean="0"/>
              <a:t>1</a:t>
            </a:r>
            <a:r>
              <a:rPr lang="en-US" sz="2400" dirty="0" smtClean="0"/>
              <a:t> + 0 * 2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 = 1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0763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38" y="221574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Bits and Numbers</a:t>
            </a:r>
            <a:endParaRPr dirty="0"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38" y="936009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assign values based on location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Every location can have 2 values (0 or 1)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First spot - even or odd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Second spot - 2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Third spot - 4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3 bits can represent 8 different things  (0-7)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336352"/>
              </p:ext>
            </p:extLst>
          </p:nvPr>
        </p:nvGraphicFramePr>
        <p:xfrm>
          <a:off x="685800" y="2476510"/>
          <a:ext cx="1939158" cy="69625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6386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6386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6386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48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48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2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712223"/>
                  </a:ext>
                </a:extLst>
              </a:tr>
            </a:tbl>
          </a:graphicData>
        </a:graphic>
      </p:graphicFrame>
      <p:graphicFrame>
        <p:nvGraphicFramePr>
          <p:cNvPr id="52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602472"/>
              </p:ext>
            </p:extLst>
          </p:nvPr>
        </p:nvGraphicFramePr>
        <p:xfrm>
          <a:off x="688428" y="3245616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2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mtClean="0"/>
                        <a:t>2</a:t>
                      </a:r>
                      <a:r>
                        <a:rPr lang="en-US" baseline="30000" smtClean="0"/>
                        <a:t>1</a:t>
                      </a:r>
                      <a:endParaRPr lang="en-US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</a:t>
                      </a:r>
                      <a:r>
                        <a:rPr lang="en-US" baseline="30000" smtClean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4187499"/>
                  </a:ext>
                </a:extLst>
              </a:tr>
            </a:tbl>
          </a:graphicData>
        </a:graphic>
      </p:graphicFrame>
      <p:graphicFrame>
        <p:nvGraphicFramePr>
          <p:cNvPr id="73" name="Table 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450599"/>
              </p:ext>
            </p:extLst>
          </p:nvPr>
        </p:nvGraphicFramePr>
        <p:xfrm>
          <a:off x="685800" y="4084505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2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1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805941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695909" y="2535684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0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2703134" y="3254664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1</a:t>
            </a:r>
            <a:endParaRPr 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2659127" y="4117897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2</a:t>
            </a:r>
            <a:endParaRPr lang="en-US" dirty="0"/>
          </a:p>
        </p:txBody>
      </p:sp>
      <p:graphicFrame>
        <p:nvGraphicFramePr>
          <p:cNvPr id="76" name="Table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584062"/>
              </p:ext>
            </p:extLst>
          </p:nvPr>
        </p:nvGraphicFramePr>
        <p:xfrm>
          <a:off x="3577462" y="2543449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2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mtClean="0"/>
                        <a:t>2</a:t>
                      </a:r>
                      <a:r>
                        <a:rPr lang="en-US" baseline="30000" smtClean="0"/>
                        <a:t>1</a:t>
                      </a:r>
                      <a:endParaRPr lang="en-US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3540598"/>
                  </a:ext>
                </a:extLst>
              </a:tr>
            </a:tbl>
          </a:graphicData>
        </a:graphic>
      </p:graphicFrame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97020"/>
              </p:ext>
            </p:extLst>
          </p:nvPr>
        </p:nvGraphicFramePr>
        <p:xfrm>
          <a:off x="3586005" y="3297367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2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1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097444"/>
                  </a:ext>
                </a:extLst>
              </a:tr>
            </a:tbl>
          </a:graphicData>
        </a:graphic>
      </p:graphicFrame>
      <p:graphicFrame>
        <p:nvGraphicFramePr>
          <p:cNvPr id="78" name="Table 7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9908712"/>
              </p:ext>
            </p:extLst>
          </p:nvPr>
        </p:nvGraphicFramePr>
        <p:xfrm>
          <a:off x="3603723" y="4051285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2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1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4190836"/>
                  </a:ext>
                </a:extLst>
              </a:tr>
            </a:tbl>
          </a:graphicData>
        </a:graphic>
      </p:graphicFrame>
      <p:sp>
        <p:nvSpPr>
          <p:cNvPr id="79" name="TextBox 78"/>
          <p:cNvSpPr txBox="1"/>
          <p:nvPr/>
        </p:nvSpPr>
        <p:spPr>
          <a:xfrm>
            <a:off x="5634861" y="2547977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3</a:t>
            </a:r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5631568" y="3330757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4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631568" y="4117897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5</a:t>
            </a:r>
            <a:endParaRPr lang="en-US" dirty="0"/>
          </a:p>
        </p:txBody>
      </p:sp>
      <p:graphicFrame>
        <p:nvGraphicFramePr>
          <p:cNvPr id="82" name="Table 8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3675647"/>
              </p:ext>
            </p:extLst>
          </p:nvPr>
        </p:nvGraphicFramePr>
        <p:xfrm>
          <a:off x="6395545" y="2543449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2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1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033601"/>
                  </a:ext>
                </a:extLst>
              </a:tr>
            </a:tbl>
          </a:graphicData>
        </a:graphic>
      </p:graphicFrame>
      <p:graphicFrame>
        <p:nvGraphicFramePr>
          <p:cNvPr id="83" name="Table 8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158132"/>
              </p:ext>
            </p:extLst>
          </p:nvPr>
        </p:nvGraphicFramePr>
        <p:xfrm>
          <a:off x="6391929" y="3297367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2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1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1992944"/>
                  </a:ext>
                </a:extLst>
              </a:tr>
            </a:tbl>
          </a:graphicData>
        </a:graphic>
      </p:graphicFrame>
      <p:sp>
        <p:nvSpPr>
          <p:cNvPr id="84" name="TextBox 83"/>
          <p:cNvSpPr txBox="1"/>
          <p:nvPr/>
        </p:nvSpPr>
        <p:spPr>
          <a:xfrm>
            <a:off x="8328459" y="2576841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6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8328459" y="3364152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7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49" y="33411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 and Numbers</a:t>
            </a:r>
            <a:endParaRPr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49" y="1138594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If we have 4 bits, how many different things can we represent?</a:t>
            </a:r>
          </a:p>
          <a:p>
            <a:pPr marL="152400" lvl="0" indent="0" algn="l" rtl="0">
              <a:spcBef>
                <a:spcPts val="40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And with 8?</a:t>
            </a:r>
          </a:p>
          <a:p>
            <a:pPr lvl="1" indent="-304800">
              <a:buSzPts val="1200"/>
              <a:buFont typeface="Courier New" panose="02070309020205020404" pitchFamily="49" charset="0"/>
              <a:buChar char="o"/>
            </a:pPr>
            <a:r>
              <a:rPr lang="en-US" dirty="0"/>
              <a:t>8 bits = 1 byte, basic unit of information</a:t>
            </a:r>
            <a:endParaRPr dirty="0"/>
          </a:p>
        </p:txBody>
      </p:sp>
      <p:sp>
        <p:nvSpPr>
          <p:cNvPr id="241" name="Google Shape;241;p43"/>
          <p:cNvSpPr txBox="1">
            <a:spLocks noGrp="1"/>
          </p:cNvSpPr>
          <p:nvPr>
            <p:ph type="body" idx="1"/>
          </p:nvPr>
        </p:nvSpPr>
        <p:spPr>
          <a:xfrm>
            <a:off x="415650" y="3024901"/>
            <a:ext cx="3704100" cy="1314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Would be painful to write it out / set it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All the time! 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want to write english words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Thus the power of programming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grpSp>
        <p:nvGrpSpPr>
          <p:cNvPr id="242" name="Google Shape;242;p43"/>
          <p:cNvGrpSpPr/>
          <p:nvPr/>
        </p:nvGrpSpPr>
        <p:grpSpPr>
          <a:xfrm>
            <a:off x="5833427" y="3728012"/>
            <a:ext cx="464400" cy="843300"/>
            <a:chOff x="4471925" y="1345450"/>
            <a:chExt cx="464400" cy="843300"/>
          </a:xfrm>
        </p:grpSpPr>
        <p:sp>
          <p:nvSpPr>
            <p:cNvPr id="243" name="Google Shape;243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2</a:t>
              </a:r>
              <a:endParaRPr/>
            </a:p>
          </p:txBody>
        </p:sp>
        <p:sp>
          <p:nvSpPr>
            <p:cNvPr id="244" name="Google Shape;244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6</a:t>
              </a:r>
              <a:endParaRPr/>
            </a:p>
          </p:txBody>
        </p:sp>
        <p:sp>
          <p:nvSpPr>
            <p:cNvPr id="245" name="Google Shape;245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7</a:t>
              </a:r>
              <a:endParaRPr/>
            </a:p>
          </p:txBody>
        </p:sp>
      </p:grpSp>
      <p:sp>
        <p:nvSpPr>
          <p:cNvPr id="246" name="Google Shape;246;p43"/>
          <p:cNvSpPr txBox="1"/>
          <p:nvPr/>
        </p:nvSpPr>
        <p:spPr>
          <a:xfrm>
            <a:off x="4399727" y="3049337"/>
            <a:ext cx="41196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Note: Throughout Semester - we will write things in memory - but more of the style below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425" y="1142980"/>
            <a:ext cx="2305050" cy="40005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911523" y="1817850"/>
            <a:ext cx="4607804" cy="419750"/>
            <a:chOff x="2843696" y="1859042"/>
            <a:chExt cx="4607804" cy="419750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43696" y="1878742"/>
              <a:ext cx="2305050" cy="400050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46450" y="1859042"/>
              <a:ext cx="2305050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94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1808</TotalTime>
  <Words>1215</Words>
  <Application>Microsoft Office PowerPoint</Application>
  <PresentationFormat>On-screen Show (16:9)</PresentationFormat>
  <Paragraphs>238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Consolas</vt:lpstr>
      <vt:lpstr>Source Sans Pro</vt:lpstr>
      <vt:lpstr>Arial</vt:lpstr>
      <vt:lpstr>Proxima Nova</vt:lpstr>
      <vt:lpstr>Courier New</vt:lpstr>
      <vt:lpstr>Office Theme</vt:lpstr>
      <vt:lpstr>PowerPoint Presentation</vt:lpstr>
      <vt:lpstr>Weekly Announcements! </vt:lpstr>
      <vt:lpstr>Industries For Computing?</vt:lpstr>
      <vt:lpstr>First Computer?</vt:lpstr>
      <vt:lpstr>Computers</vt:lpstr>
      <vt:lpstr>Computers Hold STATE</vt:lpstr>
      <vt:lpstr>Bits and Numbers</vt:lpstr>
      <vt:lpstr>Bits and Numbers</vt:lpstr>
      <vt:lpstr>Bits and Numbers</vt:lpstr>
      <vt:lpstr>Coding</vt:lpstr>
      <vt:lpstr>Java Bytecode</vt:lpstr>
      <vt:lpstr>Warm Up Problem </vt:lpstr>
      <vt:lpstr>Farmer Solution</vt:lpstr>
      <vt:lpstr>Program is a set of instructions</vt:lpstr>
      <vt:lpstr>Method</vt:lpstr>
      <vt:lpstr>Live Code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Moraes,Marcia</cp:lastModifiedBy>
  <cp:revision>25</cp:revision>
  <dcterms:modified xsi:type="dcterms:W3CDTF">2021-08-25T20:05:46Z</dcterms:modified>
</cp:coreProperties>
</file>